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336" r:id="rId3"/>
    <p:sldId id="353" r:id="rId4"/>
    <p:sldId id="338" r:id="rId5"/>
    <p:sldId id="339" r:id="rId6"/>
    <p:sldId id="351" r:id="rId7"/>
    <p:sldId id="340" r:id="rId8"/>
    <p:sldId id="346" r:id="rId9"/>
    <p:sldId id="341" r:id="rId10"/>
    <p:sldId id="344" r:id="rId11"/>
    <p:sldId id="342" r:id="rId12"/>
    <p:sldId id="356" r:id="rId13"/>
    <p:sldId id="355" r:id="rId14"/>
    <p:sldId id="345" r:id="rId15"/>
    <p:sldId id="354" r:id="rId16"/>
    <p:sldId id="352" r:id="rId17"/>
    <p:sldId id="349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1C21"/>
    <a:srgbClr val="DE4932"/>
    <a:srgbClr val="53ACF2"/>
    <a:srgbClr val="3A599B"/>
    <a:srgbClr val="0B5589"/>
    <a:srgbClr val="525068"/>
    <a:srgbClr val="13A9B9"/>
    <a:srgbClr val="13A955"/>
    <a:srgbClr val="FF505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37"/>
    <p:restoredTop sz="96433" autoAdjust="0"/>
  </p:normalViewPr>
  <p:slideViewPr>
    <p:cSldViewPr snapToGrid="0">
      <p:cViewPr varScale="1">
        <p:scale>
          <a:sx n="148" d="100"/>
          <a:sy n="148" d="100"/>
        </p:scale>
        <p:origin x="4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52239-6C6F-472F-B175-F0FADCEE2BD3}" type="datetimeFigureOut">
              <a:rPr lang="en-US" smtClean="0"/>
              <a:t>10/5/2017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F5570-FE69-4FDF-99DA-8CDE436443C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55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72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Folge: </a:t>
            </a:r>
            <a:r>
              <a:rPr lang="de-DE" dirty="0" smtClean="0"/>
              <a:t>Terminplanung von </a:t>
            </a:r>
            <a:r>
              <a:rPr lang="de-DE" dirty="0" err="1" smtClean="0"/>
              <a:t>webuntis</a:t>
            </a:r>
            <a:r>
              <a:rPr lang="de-DE" dirty="0" smtClean="0"/>
              <a:t> auf Google </a:t>
            </a:r>
            <a:r>
              <a:rPr lang="de-DE" dirty="0" err="1" smtClean="0"/>
              <a:t>Calendar</a:t>
            </a:r>
            <a:r>
              <a:rPr lang="de-DE" dirty="0" smtClean="0"/>
              <a:t> umgestellt und </a:t>
            </a:r>
            <a:r>
              <a:rPr lang="de-DE" dirty="0" err="1" smtClean="0"/>
              <a:t>Wdh</a:t>
            </a:r>
            <a:r>
              <a:rPr lang="de-DE" dirty="0" smtClean="0"/>
              <a:t>. Fragen aus der FAQ via Mail an Studiendekan. D.h. Webseite ist zwar der häufigste </a:t>
            </a:r>
            <a:r>
              <a:rPr lang="de-DE" dirty="0" err="1" smtClean="0"/>
              <a:t>Touchpoint</a:t>
            </a:r>
            <a:r>
              <a:rPr lang="de-DE" dirty="0" smtClean="0"/>
              <a:t>, weil dort alle Infos sind, aber aus Studi-Sicht ist der </a:t>
            </a:r>
            <a:r>
              <a:rPr lang="de-DE" dirty="0" err="1" smtClean="0"/>
              <a:t>Touchpoint</a:t>
            </a:r>
            <a:r>
              <a:rPr lang="de-DE" dirty="0" smtClean="0"/>
              <a:t> weniger geeignet. </a:t>
            </a:r>
          </a:p>
          <a:p>
            <a:pPr marL="0" indent="0">
              <a:buNone/>
            </a:pPr>
            <a:r>
              <a:rPr lang="de-DE" b="1" dirty="0" smtClean="0"/>
              <a:t>Kommunikation zwischen Studierenden wesentlich direkter (z.B. </a:t>
            </a:r>
            <a:r>
              <a:rPr lang="de-DE" b="1" dirty="0" err="1" smtClean="0"/>
              <a:t>Whatsappgruppen</a:t>
            </a:r>
            <a:r>
              <a:rPr lang="de-DE" b="1" dirty="0" smtClean="0"/>
              <a:t>) </a:t>
            </a:r>
            <a:endParaRPr lang="de-DE" dirty="0" smtClean="0"/>
          </a:p>
          <a:p>
            <a:pPr lvl="1"/>
            <a:r>
              <a:rPr lang="de-DE" dirty="0" smtClean="0"/>
              <a:t>kompensiert teilw. die geringe Akzeptanz der Webseite.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87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86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98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87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19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8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67546" y="12035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84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81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71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4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92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tif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10/6/2017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6719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Flowchart: Off-page Connector 36"/>
          <p:cNvSpPr/>
          <p:nvPr userDrawn="1"/>
        </p:nvSpPr>
        <p:spPr>
          <a:xfrm>
            <a:off x="8100711" y="4750595"/>
            <a:ext cx="635620" cy="26983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fld id="{0FAD0FD6-1F6C-44BD-A6D8-F294AF511353}" type="slidenum">
              <a:rPr lang="en-US" sz="1000" b="1" smtClean="0"/>
              <a:t>‹Nr.›</a:t>
            </a:fld>
            <a:endParaRPr lang="en-US" sz="1000" b="1" dirty="0"/>
          </a:p>
        </p:txBody>
      </p:sp>
      <p:pic>
        <p:nvPicPr>
          <p:cNvPr id="9" name="Bild 6"/>
          <p:cNvPicPr>
            <a:picLocks noChangeAspect="1"/>
          </p:cNvPicPr>
          <p:nvPr userDrawn="1"/>
        </p:nvPicPr>
        <p:blipFill rotWithShape="1">
          <a:blip r:embed="rId11"/>
          <a:srcRect t="31250" b="35340"/>
          <a:stretch/>
        </p:blipFill>
        <p:spPr>
          <a:xfrm>
            <a:off x="6095897" y="111513"/>
            <a:ext cx="2594623" cy="5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1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2"/>
          </a:solidFill>
          <a:latin typeface="Source Sans Pro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2oYcCtu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/>
          <p:cNvSpPr/>
          <p:nvPr/>
        </p:nvSpPr>
        <p:spPr>
          <a:xfrm>
            <a:off x="0" y="3574081"/>
            <a:ext cx="9207062" cy="169948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1742" y="2496863"/>
            <a:ext cx="7487526" cy="1077218"/>
          </a:xfr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Projekt</a:t>
            </a:r>
            <a:r>
              <a:rPr lang="en-US" dirty="0" smtClean="0">
                <a:solidFill>
                  <a:schemeClr val="tx2"/>
                </a:solidFill>
              </a:rPr>
              <a:t> 2: SCM as a Data Product - </a:t>
            </a:r>
            <a:r>
              <a:rPr lang="en-US" dirty="0" err="1"/>
              <a:t>Chatbot</a:t>
            </a:r>
            <a:r>
              <a:rPr lang="en-US" dirty="0" smtClean="0">
                <a:solidFill>
                  <a:schemeClr val="tx2"/>
                </a:solidFill>
              </a:rPr>
              <a:t/>
            </a:r>
            <a:br>
              <a:rPr lang="en-US" dirty="0" smtClean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1742" y="3193186"/>
            <a:ext cx="4590378" cy="307777"/>
          </a:xfrm>
        </p:spPr>
        <p:txBody>
          <a:bodyPr>
            <a:spAutoFit/>
          </a:bodyPr>
          <a:lstStyle/>
          <a:p>
            <a:pPr algn="l"/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Sascha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Jörg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Soleyman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Fazeli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Janic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Wyslich</a:t>
            </a:r>
            <a:endParaRPr lang="en-US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008993" y="-18524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924" y="3725516"/>
            <a:ext cx="988877" cy="1142429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06" y="3867742"/>
            <a:ext cx="1138826" cy="1025969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65" y="3824912"/>
            <a:ext cx="1098374" cy="111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Livedemo</a:t>
            </a:r>
            <a:r>
              <a:rPr lang="de-DE" dirty="0" smtClean="0"/>
              <a:t> - SCOTTY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210" y="951685"/>
            <a:ext cx="3815579" cy="3815579"/>
          </a:xfrm>
          <a:prstGeom prst="rect">
            <a:avLst/>
          </a:prstGeom>
        </p:spPr>
      </p:pic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6" y="3654974"/>
            <a:ext cx="1138899" cy="10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5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 SCOTTY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58" y="962432"/>
            <a:ext cx="7004432" cy="3869686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0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Mapping Projekt 1 auf 2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 rot="19910739">
            <a:off x="4820988" y="1986057"/>
            <a:ext cx="4188216" cy="110333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000" dirty="0" smtClean="0"/>
              <a:t>Gegenüberstellung konzeptioneller Ergebnisse aus Modul 1 mit technischer Umsetzung in Modul 2</a:t>
            </a:r>
          </a:p>
          <a:p>
            <a:pPr marL="0" indent="0">
              <a:buNone/>
            </a:pPr>
            <a:endParaRPr lang="de-DE" sz="2000" i="1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76" y="985246"/>
            <a:ext cx="4462530" cy="368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66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1800" dirty="0"/>
          </a:p>
          <a:p>
            <a:r>
              <a:rPr lang="de-DE" sz="1800" dirty="0" smtClean="0"/>
              <a:t>Mit </a:t>
            </a:r>
            <a:r>
              <a:rPr lang="de-DE" sz="1800" dirty="0" smtClean="0"/>
              <a:t>SCOTTY als </a:t>
            </a:r>
            <a:r>
              <a:rPr lang="de-DE" sz="1800" dirty="0" smtClean="0"/>
              <a:t>Data </a:t>
            </a:r>
            <a:r>
              <a:rPr lang="de-DE" sz="1800" dirty="0" err="1"/>
              <a:t>P</a:t>
            </a:r>
            <a:r>
              <a:rPr lang="de-DE" sz="1800" dirty="0" err="1" smtClean="0"/>
              <a:t>roduct</a:t>
            </a:r>
            <a:r>
              <a:rPr lang="de-DE" sz="1800" dirty="0" smtClean="0"/>
              <a:t> </a:t>
            </a:r>
            <a:r>
              <a:rPr lang="de-DE" sz="1800" dirty="0" smtClean="0"/>
              <a:t>werden die </a:t>
            </a:r>
            <a:r>
              <a:rPr lang="de-DE" sz="1800" dirty="0" smtClean="0"/>
              <a:t>Anforderungen aus </a:t>
            </a:r>
            <a:r>
              <a:rPr lang="de-DE" sz="1800" dirty="0" smtClean="0"/>
              <a:t>dem Projekt erfüllt</a:t>
            </a:r>
          </a:p>
          <a:p>
            <a:endParaRPr lang="de-DE" sz="1800" dirty="0"/>
          </a:p>
          <a:p>
            <a:r>
              <a:rPr lang="de-DE" sz="1800" dirty="0" smtClean="0"/>
              <a:t>Der Einsatz von </a:t>
            </a:r>
            <a:r>
              <a:rPr lang="de-DE" sz="1800" dirty="0" err="1" smtClean="0"/>
              <a:t>Chatbots</a:t>
            </a:r>
            <a:r>
              <a:rPr lang="de-DE" sz="1800" dirty="0" smtClean="0"/>
              <a:t> kann den Alltag von Studierenden und Lehrbeauftragten bedeutend verbessern. </a:t>
            </a:r>
            <a:endParaRPr lang="de-DE" sz="1800" dirty="0" smtClean="0"/>
          </a:p>
          <a:p>
            <a:endParaRPr lang="de-DE" sz="1800" dirty="0" smtClean="0"/>
          </a:p>
          <a:p>
            <a:r>
              <a:rPr lang="de-DE" sz="1800" dirty="0" smtClean="0"/>
              <a:t>Mit </a:t>
            </a:r>
            <a:r>
              <a:rPr lang="de-DE" sz="1800" dirty="0" smtClean="0"/>
              <a:t>SCOTTY </a:t>
            </a:r>
            <a:r>
              <a:rPr lang="de-DE" sz="1800" dirty="0" smtClean="0"/>
              <a:t>bieten wir die Möglichkeit </a:t>
            </a:r>
            <a:r>
              <a:rPr lang="de-DE" sz="1800" dirty="0" smtClean="0"/>
              <a:t>an, eine </a:t>
            </a:r>
            <a:r>
              <a:rPr lang="de-DE" sz="1800" dirty="0" smtClean="0"/>
              <a:t>V</a:t>
            </a:r>
            <a:r>
              <a:rPr lang="de-DE" sz="1800" dirty="0" smtClean="0"/>
              <a:t>ielzahl </a:t>
            </a:r>
            <a:r>
              <a:rPr lang="de-DE" sz="1800" dirty="0" smtClean="0"/>
              <a:t>von Informationsquellen zu </a:t>
            </a:r>
            <a:r>
              <a:rPr lang="de-DE" sz="1800" dirty="0"/>
              <a:t>Z</a:t>
            </a:r>
            <a:r>
              <a:rPr lang="de-DE" sz="1800" dirty="0" smtClean="0"/>
              <a:t>entralisieren</a:t>
            </a:r>
            <a:r>
              <a:rPr lang="de-DE" sz="1800" dirty="0" smtClean="0"/>
              <a:t>. </a:t>
            </a:r>
            <a:endParaRPr lang="de-DE" sz="1800" dirty="0" smtClean="0"/>
          </a:p>
          <a:p>
            <a:endParaRPr lang="de-DE" sz="1800" dirty="0" smtClean="0"/>
          </a:p>
          <a:p>
            <a:endParaRPr lang="de-DE" sz="2000" dirty="0"/>
          </a:p>
          <a:p>
            <a:endParaRPr lang="de-DE" sz="1800" dirty="0" smtClean="0"/>
          </a:p>
          <a:p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10/6/2017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267" y="3705576"/>
            <a:ext cx="1138826" cy="102596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686800" y="165493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2170091" y="3849228"/>
            <a:ext cx="508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Old Paper Style </a:t>
            </a:r>
            <a:r>
              <a:rPr lang="de-DE" b="1" dirty="0" smtClean="0"/>
              <a:t>            Aktiver Informationsquelle</a:t>
            </a:r>
            <a:endParaRPr lang="de-DE" b="1" dirty="0"/>
          </a:p>
        </p:txBody>
      </p:sp>
      <p:sp>
        <p:nvSpPr>
          <p:cNvPr id="8" name="Pfeil nach rechts 7"/>
          <p:cNvSpPr/>
          <p:nvPr/>
        </p:nvSpPr>
        <p:spPr>
          <a:xfrm>
            <a:off x="3870101" y="3940521"/>
            <a:ext cx="431442" cy="2125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0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54" y="854877"/>
            <a:ext cx="3815579" cy="3815579"/>
          </a:xfrm>
          <a:prstGeom prst="rect">
            <a:avLst/>
          </a:prstGeom>
        </p:spPr>
      </p:pic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r>
              <a:rPr lang="de-DE" dirty="0" smtClean="0"/>
              <a:t> &amp; </a:t>
            </a:r>
            <a:r>
              <a:rPr lang="de-DE" dirty="0" err="1" smtClean="0"/>
              <a:t>Answers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11" y="1602467"/>
            <a:ext cx="1098374" cy="1111627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2841734" y="2006392"/>
            <a:ext cx="346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Gewinnspiel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678173" y="3265868"/>
            <a:ext cx="21282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Projektwiki</a:t>
            </a:r>
            <a:r>
              <a:rPr lang="de-DE" dirty="0" smtClean="0"/>
              <a:t>:</a:t>
            </a:r>
            <a:endParaRPr lang="de-DE" dirty="0">
              <a:hlinkClick r:id="rId4"/>
            </a:endParaRPr>
          </a:p>
          <a:p>
            <a:r>
              <a:rPr lang="de-DE" dirty="0" smtClean="0">
                <a:hlinkClick r:id="rId4"/>
              </a:rPr>
              <a:t>http</a:t>
            </a:r>
            <a:r>
              <a:rPr lang="de-DE" dirty="0">
                <a:hlinkClick r:id="rId4"/>
              </a:rPr>
              <a:t>://</a:t>
            </a:r>
            <a:r>
              <a:rPr lang="de-DE" dirty="0" smtClean="0">
                <a:hlinkClick r:id="rId4"/>
              </a:rPr>
              <a:t>bit.ly/2oYcCtu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327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40137"/>
            <a:ext cx="8229600" cy="857250"/>
          </a:xfrm>
        </p:spPr>
        <p:txBody>
          <a:bodyPr/>
          <a:lstStyle/>
          <a:p>
            <a:r>
              <a:rPr lang="de-DE" dirty="0" smtClean="0"/>
              <a:t>Backup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2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Knowledgebase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00151"/>
            <a:ext cx="2753872" cy="3394472"/>
          </a:xfrm>
        </p:spPr>
        <p:txBody>
          <a:bodyPr/>
          <a:lstStyle/>
          <a:p>
            <a:r>
              <a:rPr lang="de-DE" dirty="0" err="1"/>
              <a:t>Micorsoft</a:t>
            </a:r>
            <a:r>
              <a:rPr lang="de-DE" dirty="0"/>
              <a:t> </a:t>
            </a:r>
            <a:r>
              <a:rPr lang="de-DE" dirty="0" err="1"/>
              <a:t>QnA</a:t>
            </a:r>
            <a:r>
              <a:rPr lang="de-DE" dirty="0"/>
              <a:t> </a:t>
            </a:r>
            <a:r>
              <a:rPr lang="de-DE" dirty="0" err="1"/>
              <a:t>Maker</a:t>
            </a:r>
            <a:r>
              <a:rPr lang="de-DE" dirty="0"/>
              <a:t> </a:t>
            </a:r>
            <a:endParaRPr lang="de-DE" dirty="0" smtClean="0"/>
          </a:p>
          <a:p>
            <a:r>
              <a:rPr lang="de-DE" dirty="0" smtClean="0"/>
              <a:t>NLP fähige </a:t>
            </a:r>
            <a:r>
              <a:rPr lang="de-DE" dirty="0" err="1" smtClean="0"/>
              <a:t>Knowledgebase</a:t>
            </a:r>
            <a:r>
              <a:rPr lang="de-DE" dirty="0" smtClean="0"/>
              <a:t> Engine. </a:t>
            </a:r>
          </a:p>
          <a:p>
            <a:r>
              <a:rPr lang="de-DE" dirty="0" smtClean="0"/>
              <a:t>Zugriff der </a:t>
            </a:r>
            <a:r>
              <a:rPr lang="de-DE" dirty="0" err="1" smtClean="0"/>
              <a:t>Botframeworks</a:t>
            </a:r>
            <a:r>
              <a:rPr lang="de-DE" dirty="0" smtClean="0"/>
              <a:t> über </a:t>
            </a:r>
            <a:r>
              <a:rPr lang="de-DE" dirty="0" err="1" smtClean="0"/>
              <a:t>Api</a:t>
            </a:r>
            <a:r>
              <a:rPr lang="de-DE" dirty="0" smtClean="0"/>
              <a:t>.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72" y="809833"/>
            <a:ext cx="5243909" cy="378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9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Customer Journey</a:t>
            </a:r>
          </a:p>
        </p:txBody>
      </p:sp>
      <p:pic>
        <p:nvPicPr>
          <p:cNvPr id="4" name="Bild 2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9476" y="1200150"/>
            <a:ext cx="4205048" cy="3394075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endParaRPr lang="en-US" sz="17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3"/>
            <a:ext cx="8229600" cy="532285"/>
          </a:xfrm>
        </p:spPr>
        <p:txBody>
          <a:bodyPr>
            <a:no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73434" y="1484692"/>
            <a:ext cx="612000" cy="612000"/>
            <a:chOff x="817364" y="1776265"/>
            <a:chExt cx="826181" cy="826181"/>
          </a:xfrm>
        </p:grpSpPr>
        <p:sp>
          <p:nvSpPr>
            <p:cNvPr id="6" name="Oval 5"/>
            <p:cNvSpPr/>
            <p:nvPr/>
          </p:nvSpPr>
          <p:spPr>
            <a:xfrm>
              <a:off x="817364" y="1776265"/>
              <a:ext cx="826181" cy="82618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1014426" y="1970794"/>
              <a:ext cx="432054" cy="432054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19729" y="2603350"/>
            <a:ext cx="612000" cy="612000"/>
            <a:chOff x="2496183" y="1776265"/>
            <a:chExt cx="826181" cy="826181"/>
          </a:xfrm>
        </p:grpSpPr>
        <p:sp>
          <p:nvSpPr>
            <p:cNvPr id="22" name="Oval 21"/>
            <p:cNvSpPr/>
            <p:nvPr/>
          </p:nvSpPr>
          <p:spPr>
            <a:xfrm>
              <a:off x="2496183" y="1776265"/>
              <a:ext cx="826181" cy="82618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 12"/>
            <p:cNvSpPr>
              <a:spLocks noEditPoints="1"/>
            </p:cNvSpPr>
            <p:nvPr/>
          </p:nvSpPr>
          <p:spPr bwMode="auto">
            <a:xfrm>
              <a:off x="2630264" y="2024210"/>
              <a:ext cx="563673" cy="343936"/>
            </a:xfrm>
            <a:custGeom>
              <a:avLst/>
              <a:gdLst>
                <a:gd name="T0" fmla="*/ 152 w 400"/>
                <a:gd name="T1" fmla="*/ 7 h 244"/>
                <a:gd name="T2" fmla="*/ 127 w 400"/>
                <a:gd name="T3" fmla="*/ 7 h 244"/>
                <a:gd name="T4" fmla="*/ 0 w 400"/>
                <a:gd name="T5" fmla="*/ 122 h 244"/>
                <a:gd name="T6" fmla="*/ 127 w 400"/>
                <a:gd name="T7" fmla="*/ 237 h 244"/>
                <a:gd name="T8" fmla="*/ 152 w 400"/>
                <a:gd name="T9" fmla="*/ 237 h 244"/>
                <a:gd name="T10" fmla="*/ 152 w 400"/>
                <a:gd name="T11" fmla="*/ 212 h 244"/>
                <a:gd name="T12" fmla="*/ 53 w 400"/>
                <a:gd name="T13" fmla="*/ 122 h 244"/>
                <a:gd name="T14" fmla="*/ 152 w 400"/>
                <a:gd name="T15" fmla="*/ 32 h 244"/>
                <a:gd name="T16" fmla="*/ 152 w 400"/>
                <a:gd name="T17" fmla="*/ 7 h 244"/>
                <a:gd name="T18" fmla="*/ 272 w 400"/>
                <a:gd name="T19" fmla="*/ 7 h 244"/>
                <a:gd name="T20" fmla="*/ 248 w 400"/>
                <a:gd name="T21" fmla="*/ 7 h 244"/>
                <a:gd name="T22" fmla="*/ 248 w 400"/>
                <a:gd name="T23" fmla="*/ 32 h 244"/>
                <a:gd name="T24" fmla="*/ 347 w 400"/>
                <a:gd name="T25" fmla="*/ 122 h 244"/>
                <a:gd name="T26" fmla="*/ 248 w 400"/>
                <a:gd name="T27" fmla="*/ 212 h 244"/>
                <a:gd name="T28" fmla="*/ 248 w 400"/>
                <a:gd name="T29" fmla="*/ 237 h 244"/>
                <a:gd name="T30" fmla="*/ 272 w 400"/>
                <a:gd name="T31" fmla="*/ 237 h 244"/>
                <a:gd name="T32" fmla="*/ 400 w 400"/>
                <a:gd name="T33" fmla="*/ 122 h 244"/>
                <a:gd name="T34" fmla="*/ 272 w 400"/>
                <a:gd name="T35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44">
                  <a:moveTo>
                    <a:pt x="152" y="7"/>
                  </a:moveTo>
                  <a:cubicBezTo>
                    <a:pt x="145" y="0"/>
                    <a:pt x="135" y="0"/>
                    <a:pt x="127" y="7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27" y="237"/>
                    <a:pt x="127" y="237"/>
                    <a:pt x="127" y="237"/>
                  </a:cubicBezTo>
                  <a:cubicBezTo>
                    <a:pt x="135" y="244"/>
                    <a:pt x="145" y="244"/>
                    <a:pt x="152" y="237"/>
                  </a:cubicBezTo>
                  <a:cubicBezTo>
                    <a:pt x="159" y="230"/>
                    <a:pt x="159" y="219"/>
                    <a:pt x="152" y="21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9" y="25"/>
                    <a:pt x="159" y="14"/>
                    <a:pt x="152" y="7"/>
                  </a:cubicBezTo>
                  <a:close/>
                  <a:moveTo>
                    <a:pt x="272" y="7"/>
                  </a:moveTo>
                  <a:cubicBezTo>
                    <a:pt x="265" y="0"/>
                    <a:pt x="255" y="0"/>
                    <a:pt x="248" y="7"/>
                  </a:cubicBezTo>
                  <a:cubicBezTo>
                    <a:pt x="240" y="14"/>
                    <a:pt x="241" y="25"/>
                    <a:pt x="248" y="32"/>
                  </a:cubicBezTo>
                  <a:cubicBezTo>
                    <a:pt x="347" y="122"/>
                    <a:pt x="347" y="122"/>
                    <a:pt x="347" y="122"/>
                  </a:cubicBezTo>
                  <a:cubicBezTo>
                    <a:pt x="248" y="212"/>
                    <a:pt x="248" y="212"/>
                    <a:pt x="248" y="212"/>
                  </a:cubicBezTo>
                  <a:cubicBezTo>
                    <a:pt x="241" y="219"/>
                    <a:pt x="240" y="230"/>
                    <a:pt x="248" y="237"/>
                  </a:cubicBezTo>
                  <a:cubicBezTo>
                    <a:pt x="255" y="244"/>
                    <a:pt x="265" y="244"/>
                    <a:pt x="272" y="237"/>
                  </a:cubicBezTo>
                  <a:cubicBezTo>
                    <a:pt x="400" y="122"/>
                    <a:pt x="400" y="122"/>
                    <a:pt x="400" y="122"/>
                  </a:cubicBezTo>
                  <a:lnTo>
                    <a:pt x="272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7784" y="3679734"/>
            <a:ext cx="612000" cy="612000"/>
            <a:chOff x="4111152" y="1776265"/>
            <a:chExt cx="826181" cy="826181"/>
          </a:xfrm>
        </p:grpSpPr>
        <p:sp>
          <p:nvSpPr>
            <p:cNvPr id="23" name="Oval 22"/>
            <p:cNvSpPr/>
            <p:nvPr/>
          </p:nvSpPr>
          <p:spPr>
            <a:xfrm>
              <a:off x="4111152" y="1776265"/>
              <a:ext cx="826181" cy="82618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7"/>
            <p:cNvSpPr>
              <a:spLocks noEditPoints="1"/>
            </p:cNvSpPr>
            <p:nvPr/>
          </p:nvSpPr>
          <p:spPr bwMode="auto">
            <a:xfrm>
              <a:off x="4287456" y="2000127"/>
              <a:ext cx="473571" cy="378456"/>
            </a:xfrm>
            <a:custGeom>
              <a:avLst/>
              <a:gdLst>
                <a:gd name="T0" fmla="*/ 200 w 400"/>
                <a:gd name="T1" fmla="*/ 120 h 320"/>
                <a:gd name="T2" fmla="*/ 140 w 400"/>
                <a:gd name="T3" fmla="*/ 180 h 320"/>
                <a:gd name="T4" fmla="*/ 200 w 400"/>
                <a:gd name="T5" fmla="*/ 240 h 320"/>
                <a:gd name="T6" fmla="*/ 260 w 400"/>
                <a:gd name="T7" fmla="*/ 180 h 320"/>
                <a:gd name="T8" fmla="*/ 200 w 400"/>
                <a:gd name="T9" fmla="*/ 120 h 320"/>
                <a:gd name="T10" fmla="*/ 360 w 400"/>
                <a:gd name="T11" fmla="*/ 60 h 320"/>
                <a:gd name="T12" fmla="*/ 312 w 400"/>
                <a:gd name="T13" fmla="*/ 60 h 320"/>
                <a:gd name="T14" fmla="*/ 296 w 400"/>
                <a:gd name="T15" fmla="*/ 49 h 320"/>
                <a:gd name="T16" fmla="*/ 284 w 400"/>
                <a:gd name="T17" fmla="*/ 11 h 320"/>
                <a:gd name="T18" fmla="*/ 268 w 400"/>
                <a:gd name="T19" fmla="*/ 0 h 320"/>
                <a:gd name="T20" fmla="*/ 132 w 400"/>
                <a:gd name="T21" fmla="*/ 0 h 320"/>
                <a:gd name="T22" fmla="*/ 116 w 400"/>
                <a:gd name="T23" fmla="*/ 11 h 320"/>
                <a:gd name="T24" fmla="*/ 104 w 400"/>
                <a:gd name="T25" fmla="*/ 49 h 320"/>
                <a:gd name="T26" fmla="*/ 88 w 400"/>
                <a:gd name="T27" fmla="*/ 60 h 320"/>
                <a:gd name="T28" fmla="*/ 40 w 400"/>
                <a:gd name="T29" fmla="*/ 60 h 320"/>
                <a:gd name="T30" fmla="*/ 0 w 400"/>
                <a:gd name="T31" fmla="*/ 100 h 320"/>
                <a:gd name="T32" fmla="*/ 0 w 400"/>
                <a:gd name="T33" fmla="*/ 280 h 320"/>
                <a:gd name="T34" fmla="*/ 40 w 400"/>
                <a:gd name="T35" fmla="*/ 320 h 320"/>
                <a:gd name="T36" fmla="*/ 360 w 400"/>
                <a:gd name="T37" fmla="*/ 320 h 320"/>
                <a:gd name="T38" fmla="*/ 400 w 400"/>
                <a:gd name="T39" fmla="*/ 280 h 320"/>
                <a:gd name="T40" fmla="*/ 400 w 400"/>
                <a:gd name="T41" fmla="*/ 100 h 320"/>
                <a:gd name="T42" fmla="*/ 360 w 400"/>
                <a:gd name="T43" fmla="*/ 60 h 320"/>
                <a:gd name="T44" fmla="*/ 200 w 400"/>
                <a:gd name="T45" fmla="*/ 280 h 320"/>
                <a:gd name="T46" fmla="*/ 100 w 400"/>
                <a:gd name="T47" fmla="*/ 180 h 320"/>
                <a:gd name="T48" fmla="*/ 200 w 400"/>
                <a:gd name="T49" fmla="*/ 80 h 320"/>
                <a:gd name="T50" fmla="*/ 300 w 400"/>
                <a:gd name="T51" fmla="*/ 180 h 320"/>
                <a:gd name="T52" fmla="*/ 200 w 400"/>
                <a:gd name="T53" fmla="*/ 280 h 320"/>
                <a:gd name="T54" fmla="*/ 346 w 400"/>
                <a:gd name="T55" fmla="*/ 128 h 320"/>
                <a:gd name="T56" fmla="*/ 332 w 400"/>
                <a:gd name="T57" fmla="*/ 114 h 320"/>
                <a:gd name="T58" fmla="*/ 346 w 400"/>
                <a:gd name="T59" fmla="*/ 100 h 320"/>
                <a:gd name="T60" fmla="*/ 360 w 400"/>
                <a:gd name="T61" fmla="*/ 114 h 320"/>
                <a:gd name="T62" fmla="*/ 346 w 400"/>
                <a:gd name="T63" fmla="*/ 12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320">
                  <a:moveTo>
                    <a:pt x="200" y="120"/>
                  </a:moveTo>
                  <a:cubicBezTo>
                    <a:pt x="167" y="120"/>
                    <a:pt x="140" y="147"/>
                    <a:pt x="140" y="180"/>
                  </a:cubicBezTo>
                  <a:cubicBezTo>
                    <a:pt x="140" y="213"/>
                    <a:pt x="167" y="240"/>
                    <a:pt x="200" y="240"/>
                  </a:cubicBezTo>
                  <a:cubicBezTo>
                    <a:pt x="233" y="240"/>
                    <a:pt x="260" y="213"/>
                    <a:pt x="260" y="180"/>
                  </a:cubicBezTo>
                  <a:cubicBezTo>
                    <a:pt x="260" y="147"/>
                    <a:pt x="233" y="120"/>
                    <a:pt x="200" y="120"/>
                  </a:cubicBezTo>
                  <a:close/>
                  <a:moveTo>
                    <a:pt x="360" y="60"/>
                  </a:moveTo>
                  <a:cubicBezTo>
                    <a:pt x="312" y="60"/>
                    <a:pt x="312" y="60"/>
                    <a:pt x="312" y="60"/>
                  </a:cubicBezTo>
                  <a:cubicBezTo>
                    <a:pt x="305" y="60"/>
                    <a:pt x="298" y="55"/>
                    <a:pt x="296" y="49"/>
                  </a:cubicBezTo>
                  <a:cubicBezTo>
                    <a:pt x="284" y="11"/>
                    <a:pt x="284" y="11"/>
                    <a:pt x="284" y="11"/>
                  </a:cubicBezTo>
                  <a:cubicBezTo>
                    <a:pt x="281" y="5"/>
                    <a:pt x="274" y="0"/>
                    <a:pt x="268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5" y="0"/>
                    <a:pt x="118" y="5"/>
                    <a:pt x="116" y="1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1" y="55"/>
                    <a:pt x="94" y="60"/>
                    <a:pt x="88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18" y="60"/>
                    <a:pt x="0" y="78"/>
                    <a:pt x="0" y="10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302"/>
                    <a:pt x="18" y="320"/>
                    <a:pt x="40" y="320"/>
                  </a:cubicBezTo>
                  <a:cubicBezTo>
                    <a:pt x="360" y="320"/>
                    <a:pt x="360" y="320"/>
                    <a:pt x="360" y="320"/>
                  </a:cubicBezTo>
                  <a:cubicBezTo>
                    <a:pt x="382" y="320"/>
                    <a:pt x="400" y="302"/>
                    <a:pt x="400" y="280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78"/>
                    <a:pt x="382" y="60"/>
                    <a:pt x="360" y="60"/>
                  </a:cubicBezTo>
                  <a:close/>
                  <a:moveTo>
                    <a:pt x="200" y="280"/>
                  </a:moveTo>
                  <a:cubicBezTo>
                    <a:pt x="145" y="280"/>
                    <a:pt x="100" y="235"/>
                    <a:pt x="100" y="180"/>
                  </a:cubicBezTo>
                  <a:cubicBezTo>
                    <a:pt x="100" y="125"/>
                    <a:pt x="145" y="80"/>
                    <a:pt x="200" y="80"/>
                  </a:cubicBezTo>
                  <a:cubicBezTo>
                    <a:pt x="255" y="80"/>
                    <a:pt x="300" y="125"/>
                    <a:pt x="300" y="180"/>
                  </a:cubicBezTo>
                  <a:cubicBezTo>
                    <a:pt x="300" y="235"/>
                    <a:pt x="255" y="280"/>
                    <a:pt x="200" y="280"/>
                  </a:cubicBezTo>
                  <a:close/>
                  <a:moveTo>
                    <a:pt x="346" y="128"/>
                  </a:moveTo>
                  <a:cubicBezTo>
                    <a:pt x="338" y="128"/>
                    <a:pt x="332" y="122"/>
                    <a:pt x="332" y="114"/>
                  </a:cubicBezTo>
                  <a:cubicBezTo>
                    <a:pt x="332" y="106"/>
                    <a:pt x="338" y="100"/>
                    <a:pt x="346" y="100"/>
                  </a:cubicBezTo>
                  <a:cubicBezTo>
                    <a:pt x="354" y="100"/>
                    <a:pt x="360" y="106"/>
                    <a:pt x="360" y="114"/>
                  </a:cubicBezTo>
                  <a:cubicBezTo>
                    <a:pt x="360" y="122"/>
                    <a:pt x="354" y="128"/>
                    <a:pt x="346" y="1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19729" y="1480112"/>
            <a:ext cx="612000" cy="612000"/>
            <a:chOff x="7440115" y="1776265"/>
            <a:chExt cx="826181" cy="826181"/>
          </a:xfrm>
        </p:grpSpPr>
        <p:sp>
          <p:nvSpPr>
            <p:cNvPr id="26" name="Oval 25"/>
            <p:cNvSpPr/>
            <p:nvPr/>
          </p:nvSpPr>
          <p:spPr>
            <a:xfrm>
              <a:off x="7440115" y="1776265"/>
              <a:ext cx="826181" cy="82618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 27"/>
            <p:cNvSpPr>
              <a:spLocks noEditPoints="1"/>
            </p:cNvSpPr>
            <p:nvPr/>
          </p:nvSpPr>
          <p:spPr bwMode="auto">
            <a:xfrm>
              <a:off x="7625358" y="2033360"/>
              <a:ext cx="455693" cy="325635"/>
            </a:xfrm>
            <a:custGeom>
              <a:avLst/>
              <a:gdLst>
                <a:gd name="T0" fmla="*/ 392 w 392"/>
                <a:gd name="T1" fmla="*/ 40 h 280"/>
                <a:gd name="T2" fmla="*/ 392 w 392"/>
                <a:gd name="T3" fmla="*/ 16 h 280"/>
                <a:gd name="T4" fmla="*/ 376 w 392"/>
                <a:gd name="T5" fmla="*/ 0 h 280"/>
                <a:gd name="T6" fmla="*/ 16 w 392"/>
                <a:gd name="T7" fmla="*/ 0 h 280"/>
                <a:gd name="T8" fmla="*/ 0 w 392"/>
                <a:gd name="T9" fmla="*/ 16 h 280"/>
                <a:gd name="T10" fmla="*/ 0 w 392"/>
                <a:gd name="T11" fmla="*/ 40 h 280"/>
                <a:gd name="T12" fmla="*/ 40 w 392"/>
                <a:gd name="T13" fmla="*/ 40 h 280"/>
                <a:gd name="T14" fmla="*/ 40 w 392"/>
                <a:gd name="T15" fmla="*/ 80 h 280"/>
                <a:gd name="T16" fmla="*/ 0 w 392"/>
                <a:gd name="T17" fmla="*/ 80 h 280"/>
                <a:gd name="T18" fmla="*/ 0 w 392"/>
                <a:gd name="T19" fmla="*/ 120 h 280"/>
                <a:gd name="T20" fmla="*/ 40 w 392"/>
                <a:gd name="T21" fmla="*/ 120 h 280"/>
                <a:gd name="T22" fmla="*/ 40 w 392"/>
                <a:gd name="T23" fmla="*/ 160 h 280"/>
                <a:gd name="T24" fmla="*/ 0 w 392"/>
                <a:gd name="T25" fmla="*/ 160 h 280"/>
                <a:gd name="T26" fmla="*/ 0 w 392"/>
                <a:gd name="T27" fmla="*/ 200 h 280"/>
                <a:gd name="T28" fmla="*/ 40 w 392"/>
                <a:gd name="T29" fmla="*/ 200 h 280"/>
                <a:gd name="T30" fmla="*/ 40 w 392"/>
                <a:gd name="T31" fmla="*/ 240 h 280"/>
                <a:gd name="T32" fmla="*/ 0 w 392"/>
                <a:gd name="T33" fmla="*/ 240 h 280"/>
                <a:gd name="T34" fmla="*/ 0 w 392"/>
                <a:gd name="T35" fmla="*/ 264 h 280"/>
                <a:gd name="T36" fmla="*/ 16 w 392"/>
                <a:gd name="T37" fmla="*/ 280 h 280"/>
                <a:gd name="T38" fmla="*/ 376 w 392"/>
                <a:gd name="T39" fmla="*/ 280 h 280"/>
                <a:gd name="T40" fmla="*/ 392 w 392"/>
                <a:gd name="T41" fmla="*/ 264 h 280"/>
                <a:gd name="T42" fmla="*/ 392 w 392"/>
                <a:gd name="T43" fmla="*/ 240 h 280"/>
                <a:gd name="T44" fmla="*/ 352 w 392"/>
                <a:gd name="T45" fmla="*/ 240 h 280"/>
                <a:gd name="T46" fmla="*/ 352 w 392"/>
                <a:gd name="T47" fmla="*/ 200 h 280"/>
                <a:gd name="T48" fmla="*/ 392 w 392"/>
                <a:gd name="T49" fmla="*/ 200 h 280"/>
                <a:gd name="T50" fmla="*/ 392 w 392"/>
                <a:gd name="T51" fmla="*/ 160 h 280"/>
                <a:gd name="T52" fmla="*/ 352 w 392"/>
                <a:gd name="T53" fmla="*/ 160 h 280"/>
                <a:gd name="T54" fmla="*/ 352 w 392"/>
                <a:gd name="T55" fmla="*/ 120 h 280"/>
                <a:gd name="T56" fmla="*/ 392 w 392"/>
                <a:gd name="T57" fmla="*/ 120 h 280"/>
                <a:gd name="T58" fmla="*/ 392 w 392"/>
                <a:gd name="T59" fmla="*/ 80 h 280"/>
                <a:gd name="T60" fmla="*/ 352 w 392"/>
                <a:gd name="T61" fmla="*/ 80 h 280"/>
                <a:gd name="T62" fmla="*/ 352 w 392"/>
                <a:gd name="T63" fmla="*/ 40 h 280"/>
                <a:gd name="T64" fmla="*/ 392 w 392"/>
                <a:gd name="T65" fmla="*/ 40 h 280"/>
                <a:gd name="T66" fmla="*/ 152 w 392"/>
                <a:gd name="T67" fmla="*/ 200 h 280"/>
                <a:gd name="T68" fmla="*/ 152 w 392"/>
                <a:gd name="T69" fmla="*/ 80 h 280"/>
                <a:gd name="T70" fmla="*/ 252 w 392"/>
                <a:gd name="T71" fmla="*/ 140 h 280"/>
                <a:gd name="T72" fmla="*/ 152 w 392"/>
                <a:gd name="T73" fmla="*/ 20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2" h="280">
                  <a:moveTo>
                    <a:pt x="392" y="40"/>
                  </a:moveTo>
                  <a:cubicBezTo>
                    <a:pt x="392" y="16"/>
                    <a:pt x="392" y="16"/>
                    <a:pt x="392" y="16"/>
                  </a:cubicBezTo>
                  <a:cubicBezTo>
                    <a:pt x="392" y="7"/>
                    <a:pt x="385" y="0"/>
                    <a:pt x="3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40" y="200"/>
                    <a:pt x="40" y="200"/>
                    <a:pt x="40" y="200"/>
                  </a:cubicBezTo>
                  <a:cubicBezTo>
                    <a:pt x="40" y="240"/>
                    <a:pt x="40" y="240"/>
                    <a:pt x="40" y="24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73"/>
                    <a:pt x="7" y="280"/>
                    <a:pt x="16" y="280"/>
                  </a:cubicBezTo>
                  <a:cubicBezTo>
                    <a:pt x="376" y="280"/>
                    <a:pt x="376" y="280"/>
                    <a:pt x="376" y="280"/>
                  </a:cubicBezTo>
                  <a:cubicBezTo>
                    <a:pt x="385" y="280"/>
                    <a:pt x="392" y="273"/>
                    <a:pt x="392" y="264"/>
                  </a:cubicBezTo>
                  <a:cubicBezTo>
                    <a:pt x="392" y="240"/>
                    <a:pt x="392" y="240"/>
                    <a:pt x="392" y="240"/>
                  </a:cubicBezTo>
                  <a:cubicBezTo>
                    <a:pt x="352" y="240"/>
                    <a:pt x="352" y="240"/>
                    <a:pt x="352" y="240"/>
                  </a:cubicBezTo>
                  <a:cubicBezTo>
                    <a:pt x="352" y="200"/>
                    <a:pt x="352" y="200"/>
                    <a:pt x="352" y="200"/>
                  </a:cubicBezTo>
                  <a:cubicBezTo>
                    <a:pt x="392" y="200"/>
                    <a:pt x="392" y="200"/>
                    <a:pt x="392" y="200"/>
                  </a:cubicBezTo>
                  <a:cubicBezTo>
                    <a:pt x="392" y="160"/>
                    <a:pt x="392" y="160"/>
                    <a:pt x="392" y="160"/>
                  </a:cubicBezTo>
                  <a:cubicBezTo>
                    <a:pt x="352" y="160"/>
                    <a:pt x="352" y="160"/>
                    <a:pt x="352" y="160"/>
                  </a:cubicBezTo>
                  <a:cubicBezTo>
                    <a:pt x="352" y="120"/>
                    <a:pt x="352" y="120"/>
                    <a:pt x="352" y="120"/>
                  </a:cubicBezTo>
                  <a:cubicBezTo>
                    <a:pt x="392" y="120"/>
                    <a:pt x="392" y="120"/>
                    <a:pt x="392" y="120"/>
                  </a:cubicBezTo>
                  <a:cubicBezTo>
                    <a:pt x="392" y="80"/>
                    <a:pt x="392" y="80"/>
                    <a:pt x="392" y="80"/>
                  </a:cubicBezTo>
                  <a:cubicBezTo>
                    <a:pt x="352" y="80"/>
                    <a:pt x="352" y="80"/>
                    <a:pt x="352" y="80"/>
                  </a:cubicBezTo>
                  <a:cubicBezTo>
                    <a:pt x="352" y="40"/>
                    <a:pt x="352" y="40"/>
                    <a:pt x="352" y="40"/>
                  </a:cubicBezTo>
                  <a:lnTo>
                    <a:pt x="392" y="40"/>
                  </a:lnTo>
                  <a:close/>
                  <a:moveTo>
                    <a:pt x="152" y="200"/>
                  </a:moveTo>
                  <a:cubicBezTo>
                    <a:pt x="152" y="80"/>
                    <a:pt x="152" y="80"/>
                    <a:pt x="152" y="80"/>
                  </a:cubicBezTo>
                  <a:cubicBezTo>
                    <a:pt x="252" y="140"/>
                    <a:pt x="252" y="140"/>
                    <a:pt x="252" y="140"/>
                  </a:cubicBezTo>
                  <a:lnTo>
                    <a:pt x="152" y="2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67784" y="2559540"/>
            <a:ext cx="612000" cy="612000"/>
            <a:chOff x="6740410" y="578561"/>
            <a:chExt cx="826181" cy="826181"/>
          </a:xfrm>
        </p:grpSpPr>
        <p:sp>
          <p:nvSpPr>
            <p:cNvPr id="27" name="Oval 26"/>
            <p:cNvSpPr/>
            <p:nvPr/>
          </p:nvSpPr>
          <p:spPr>
            <a:xfrm>
              <a:off x="6740410" y="578561"/>
              <a:ext cx="826181" cy="82618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6895800" y="727929"/>
              <a:ext cx="515401" cy="527448"/>
            </a:xfrm>
            <a:custGeom>
              <a:avLst/>
              <a:gdLst>
                <a:gd name="T0" fmla="*/ 121 w 417"/>
                <a:gd name="T1" fmla="*/ 94 h 426"/>
                <a:gd name="T2" fmla="*/ 85 w 417"/>
                <a:gd name="T3" fmla="*/ 341 h 426"/>
                <a:gd name="T4" fmla="*/ 332 w 417"/>
                <a:gd name="T5" fmla="*/ 305 h 426"/>
                <a:gd name="T6" fmla="*/ 267 w 417"/>
                <a:gd name="T7" fmla="*/ 159 h 426"/>
                <a:gd name="T8" fmla="*/ 121 w 417"/>
                <a:gd name="T9" fmla="*/ 94 h 426"/>
                <a:gd name="T10" fmla="*/ 306 w 417"/>
                <a:gd name="T11" fmla="*/ 286 h 426"/>
                <a:gd name="T12" fmla="*/ 199 w 417"/>
                <a:gd name="T13" fmla="*/ 227 h 426"/>
                <a:gd name="T14" fmla="*/ 140 w 417"/>
                <a:gd name="T15" fmla="*/ 120 h 426"/>
                <a:gd name="T16" fmla="*/ 247 w 417"/>
                <a:gd name="T17" fmla="*/ 179 h 426"/>
                <a:gd name="T18" fmla="*/ 306 w 417"/>
                <a:gd name="T19" fmla="*/ 286 h 426"/>
                <a:gd name="T20" fmla="*/ 309 w 417"/>
                <a:gd name="T21" fmla="*/ 128 h 426"/>
                <a:gd name="T22" fmla="*/ 323 w 417"/>
                <a:gd name="T23" fmla="*/ 122 h 426"/>
                <a:gd name="T24" fmla="*/ 361 w 417"/>
                <a:gd name="T25" fmla="*/ 84 h 426"/>
                <a:gd name="T26" fmla="*/ 361 w 417"/>
                <a:gd name="T27" fmla="*/ 56 h 426"/>
                <a:gd name="T28" fmla="*/ 333 w 417"/>
                <a:gd name="T29" fmla="*/ 56 h 426"/>
                <a:gd name="T30" fmla="*/ 295 w 417"/>
                <a:gd name="T31" fmla="*/ 94 h 426"/>
                <a:gd name="T32" fmla="*/ 295 w 417"/>
                <a:gd name="T33" fmla="*/ 122 h 426"/>
                <a:gd name="T34" fmla="*/ 309 w 417"/>
                <a:gd name="T35" fmla="*/ 128 h 426"/>
                <a:gd name="T36" fmla="*/ 237 w 417"/>
                <a:gd name="T37" fmla="*/ 79 h 426"/>
                <a:gd name="T38" fmla="*/ 247 w 417"/>
                <a:gd name="T39" fmla="*/ 81 h 426"/>
                <a:gd name="T40" fmla="*/ 264 w 417"/>
                <a:gd name="T41" fmla="*/ 71 h 426"/>
                <a:gd name="T42" fmla="*/ 286 w 417"/>
                <a:gd name="T43" fmla="*/ 33 h 426"/>
                <a:gd name="T44" fmla="*/ 278 w 417"/>
                <a:gd name="T45" fmla="*/ 5 h 426"/>
                <a:gd name="T46" fmla="*/ 251 w 417"/>
                <a:gd name="T47" fmla="*/ 13 h 426"/>
                <a:gd name="T48" fmla="*/ 229 w 417"/>
                <a:gd name="T49" fmla="*/ 52 h 426"/>
                <a:gd name="T50" fmla="*/ 237 w 417"/>
                <a:gd name="T51" fmla="*/ 79 h 426"/>
                <a:gd name="T52" fmla="*/ 412 w 417"/>
                <a:gd name="T53" fmla="*/ 139 h 426"/>
                <a:gd name="T54" fmla="*/ 385 w 417"/>
                <a:gd name="T55" fmla="*/ 131 h 426"/>
                <a:gd name="T56" fmla="*/ 346 w 417"/>
                <a:gd name="T57" fmla="*/ 153 h 426"/>
                <a:gd name="T58" fmla="*/ 338 w 417"/>
                <a:gd name="T59" fmla="*/ 180 h 426"/>
                <a:gd name="T60" fmla="*/ 356 w 417"/>
                <a:gd name="T61" fmla="*/ 190 h 426"/>
                <a:gd name="T62" fmla="*/ 366 w 417"/>
                <a:gd name="T63" fmla="*/ 188 h 426"/>
                <a:gd name="T64" fmla="*/ 404 w 417"/>
                <a:gd name="T65" fmla="*/ 166 h 426"/>
                <a:gd name="T66" fmla="*/ 412 w 417"/>
                <a:gd name="T67" fmla="*/ 139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7" h="426">
                  <a:moveTo>
                    <a:pt x="121" y="94"/>
                  </a:moveTo>
                  <a:cubicBezTo>
                    <a:pt x="98" y="116"/>
                    <a:pt x="0" y="256"/>
                    <a:pt x="85" y="341"/>
                  </a:cubicBezTo>
                  <a:cubicBezTo>
                    <a:pt x="170" y="426"/>
                    <a:pt x="309" y="328"/>
                    <a:pt x="332" y="305"/>
                  </a:cubicBezTo>
                  <a:cubicBezTo>
                    <a:pt x="354" y="283"/>
                    <a:pt x="325" y="217"/>
                    <a:pt x="267" y="159"/>
                  </a:cubicBezTo>
                  <a:cubicBezTo>
                    <a:pt x="209" y="101"/>
                    <a:pt x="143" y="72"/>
                    <a:pt x="121" y="94"/>
                  </a:cubicBezTo>
                  <a:close/>
                  <a:moveTo>
                    <a:pt x="306" y="286"/>
                  </a:moveTo>
                  <a:cubicBezTo>
                    <a:pt x="299" y="292"/>
                    <a:pt x="248" y="277"/>
                    <a:pt x="199" y="227"/>
                  </a:cubicBezTo>
                  <a:cubicBezTo>
                    <a:pt x="149" y="178"/>
                    <a:pt x="134" y="127"/>
                    <a:pt x="140" y="120"/>
                  </a:cubicBezTo>
                  <a:cubicBezTo>
                    <a:pt x="147" y="113"/>
                    <a:pt x="198" y="129"/>
                    <a:pt x="247" y="179"/>
                  </a:cubicBezTo>
                  <a:cubicBezTo>
                    <a:pt x="297" y="228"/>
                    <a:pt x="313" y="279"/>
                    <a:pt x="306" y="286"/>
                  </a:cubicBezTo>
                  <a:close/>
                  <a:moveTo>
                    <a:pt x="309" y="128"/>
                  </a:moveTo>
                  <a:cubicBezTo>
                    <a:pt x="314" y="128"/>
                    <a:pt x="319" y="126"/>
                    <a:pt x="323" y="122"/>
                  </a:cubicBezTo>
                  <a:cubicBezTo>
                    <a:pt x="361" y="84"/>
                    <a:pt x="361" y="84"/>
                    <a:pt x="361" y="84"/>
                  </a:cubicBezTo>
                  <a:cubicBezTo>
                    <a:pt x="369" y="76"/>
                    <a:pt x="369" y="64"/>
                    <a:pt x="361" y="56"/>
                  </a:cubicBezTo>
                  <a:cubicBezTo>
                    <a:pt x="353" y="48"/>
                    <a:pt x="341" y="48"/>
                    <a:pt x="333" y="56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87" y="102"/>
                    <a:pt x="287" y="115"/>
                    <a:pt x="295" y="122"/>
                  </a:cubicBezTo>
                  <a:cubicBezTo>
                    <a:pt x="299" y="126"/>
                    <a:pt x="304" y="128"/>
                    <a:pt x="309" y="128"/>
                  </a:cubicBezTo>
                  <a:close/>
                  <a:moveTo>
                    <a:pt x="237" y="79"/>
                  </a:moveTo>
                  <a:cubicBezTo>
                    <a:pt x="240" y="81"/>
                    <a:pt x="243" y="81"/>
                    <a:pt x="247" y="81"/>
                  </a:cubicBezTo>
                  <a:cubicBezTo>
                    <a:pt x="254" y="81"/>
                    <a:pt x="260" y="78"/>
                    <a:pt x="264" y="71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1" y="23"/>
                    <a:pt x="288" y="11"/>
                    <a:pt x="278" y="5"/>
                  </a:cubicBezTo>
                  <a:cubicBezTo>
                    <a:pt x="268" y="0"/>
                    <a:pt x="256" y="3"/>
                    <a:pt x="251" y="13"/>
                  </a:cubicBezTo>
                  <a:cubicBezTo>
                    <a:pt x="229" y="52"/>
                    <a:pt x="229" y="52"/>
                    <a:pt x="229" y="52"/>
                  </a:cubicBezTo>
                  <a:cubicBezTo>
                    <a:pt x="224" y="61"/>
                    <a:pt x="227" y="73"/>
                    <a:pt x="237" y="79"/>
                  </a:cubicBezTo>
                  <a:close/>
                  <a:moveTo>
                    <a:pt x="412" y="139"/>
                  </a:moveTo>
                  <a:cubicBezTo>
                    <a:pt x="406" y="129"/>
                    <a:pt x="394" y="126"/>
                    <a:pt x="385" y="131"/>
                  </a:cubicBezTo>
                  <a:cubicBezTo>
                    <a:pt x="346" y="153"/>
                    <a:pt x="346" y="153"/>
                    <a:pt x="346" y="153"/>
                  </a:cubicBezTo>
                  <a:cubicBezTo>
                    <a:pt x="336" y="158"/>
                    <a:pt x="333" y="171"/>
                    <a:pt x="338" y="180"/>
                  </a:cubicBezTo>
                  <a:cubicBezTo>
                    <a:pt x="342" y="187"/>
                    <a:pt x="349" y="190"/>
                    <a:pt x="356" y="190"/>
                  </a:cubicBezTo>
                  <a:cubicBezTo>
                    <a:pt x="359" y="190"/>
                    <a:pt x="363" y="190"/>
                    <a:pt x="366" y="188"/>
                  </a:cubicBezTo>
                  <a:cubicBezTo>
                    <a:pt x="404" y="166"/>
                    <a:pt x="404" y="166"/>
                    <a:pt x="404" y="166"/>
                  </a:cubicBezTo>
                  <a:cubicBezTo>
                    <a:pt x="414" y="161"/>
                    <a:pt x="417" y="149"/>
                    <a:pt x="412" y="1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2" name="Content Placeholder 2"/>
          <p:cNvSpPr txBox="1">
            <a:spLocks/>
          </p:cNvSpPr>
          <p:nvPr/>
        </p:nvSpPr>
        <p:spPr>
          <a:xfrm>
            <a:off x="1475656" y="1437624"/>
            <a:ext cx="2952328" cy="893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tx2"/>
                </a:solidFill>
              </a:rPr>
              <a:t>SCM Data Product</a:t>
            </a:r>
            <a:endParaRPr lang="en-US" sz="16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Problem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Results Project 1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475656" y="2549390"/>
            <a:ext cx="2952328" cy="893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dirty="0" smtClean="0">
                <a:solidFill>
                  <a:schemeClr val="tx2"/>
                </a:solidFill>
              </a:rPr>
              <a:t>3 Day Challenge</a:t>
            </a: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CFCFC">
                    <a:lumMod val="50000"/>
                  </a:srgbClr>
                </a:solidFill>
              </a:rPr>
              <a:t>Work</a:t>
            </a:r>
            <a:endParaRPr lang="en-US" b="1" dirty="0">
              <a:solidFill>
                <a:srgbClr val="FCFCFC">
                  <a:lumMod val="50000"/>
                </a:srgb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CFCFC">
                    <a:lumMod val="50000"/>
                  </a:srgbClr>
                </a:solidFill>
              </a:rPr>
              <a:t>Fun </a:t>
            </a:r>
            <a:endParaRPr lang="en-US" b="1" dirty="0">
              <a:solidFill>
                <a:srgbClr val="FCFCFC">
                  <a:lumMod val="50000"/>
                </a:srgbClr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sz="1600" dirty="0" smtClean="0">
              <a:solidFill>
                <a:schemeClr val="tx2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sz="1600" dirty="0" smtClean="0">
              <a:solidFill>
                <a:schemeClr val="tx2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1600" b="1" dirty="0" smtClean="0">
                <a:solidFill>
                  <a:schemeClr val="bg2">
                    <a:lumMod val="50000"/>
                  </a:schemeClr>
                </a:solidFill>
              </a:rPr>
            </a:br>
            <a:endParaRPr lang="en-US" sz="16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475656" y="3676101"/>
            <a:ext cx="2952328" cy="893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dirty="0" err="1" smtClean="0">
                <a:solidFill>
                  <a:schemeClr val="tx2"/>
                </a:solidFill>
              </a:rPr>
              <a:t>Chatbots</a:t>
            </a:r>
            <a:endParaRPr lang="en-US" sz="1600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CFCFC">
                    <a:lumMod val="50000"/>
                  </a:srgbClr>
                </a:solidFill>
              </a:rPr>
              <a:t>Selection</a:t>
            </a: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CFCFC">
                    <a:lumMod val="50000"/>
                  </a:srgbClr>
                </a:solidFill>
              </a:rPr>
              <a:t>Build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1600" b="1" dirty="0" smtClean="0">
                <a:solidFill>
                  <a:schemeClr val="bg2">
                    <a:lumMod val="50000"/>
                  </a:schemeClr>
                </a:solidFill>
              </a:rPr>
            </a:b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5594364" y="2552183"/>
            <a:ext cx="2952328" cy="893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tx2"/>
                </a:solidFill>
              </a:rPr>
              <a:t>S.C.O.T.T.Y.</a:t>
            </a:r>
            <a:endParaRPr lang="en-US" sz="1600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CFCFC">
                    <a:lumMod val="50000"/>
                  </a:srgbClr>
                </a:solidFill>
              </a:rPr>
              <a:t>Architecture</a:t>
            </a: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CFCFC">
                    <a:lumMod val="50000"/>
                  </a:srgbClr>
                </a:solidFill>
              </a:rPr>
              <a:t>How does it work </a:t>
            </a:r>
            <a:endParaRPr lang="en-US" b="1" dirty="0">
              <a:solidFill>
                <a:srgbClr val="FCFCFC">
                  <a:lumMod val="50000"/>
                </a:srgbClr>
              </a:solidFill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5594364" y="1409616"/>
            <a:ext cx="2952328" cy="893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dirty="0" err="1" smtClean="0">
                <a:solidFill>
                  <a:schemeClr val="tx2"/>
                </a:solidFill>
              </a:rPr>
              <a:t>Livedemo</a:t>
            </a:r>
            <a:endParaRPr lang="en-US" sz="1600" dirty="0" smtClean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FCFCFC">
                    <a:lumMod val="50000"/>
                  </a:srgbClr>
                </a:solidFill>
              </a:rPr>
              <a:t>Be amazed!</a:t>
            </a:r>
            <a:endParaRPr lang="en-US" b="1" dirty="0">
              <a:solidFill>
                <a:srgbClr val="FCFCFC">
                  <a:lumMod val="50000"/>
                </a:srgbClr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sz="1600" dirty="0" smtClean="0">
              <a:solidFill>
                <a:schemeClr val="tx2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1600" b="1" dirty="0" smtClean="0">
                <a:solidFill>
                  <a:schemeClr val="bg2">
                    <a:lumMod val="50000"/>
                  </a:schemeClr>
                </a:solidFill>
              </a:rPr>
            </a:b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5594364" y="3834325"/>
            <a:ext cx="2952328" cy="893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1600" b="1" dirty="0" smtClean="0">
                <a:solidFill>
                  <a:schemeClr val="bg2">
                    <a:lumMod val="50000"/>
                  </a:schemeClr>
                </a:solidFill>
              </a:rPr>
            </a:b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594364" y="3757876"/>
            <a:ext cx="2952328" cy="893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dirty="0" err="1" smtClean="0">
                <a:solidFill>
                  <a:schemeClr val="tx2"/>
                </a:solidFill>
              </a:rPr>
              <a:t>Fazit</a:t>
            </a:r>
            <a:endParaRPr lang="en-US" sz="1600" dirty="0" smtClean="0">
              <a:solidFill>
                <a:schemeClr val="tx2"/>
              </a:solidFill>
            </a:endParaRPr>
          </a:p>
          <a:p>
            <a:r>
              <a:rPr lang="en-US" b="1" dirty="0" smtClean="0">
                <a:solidFill>
                  <a:srgbClr val="FCFCFC">
                    <a:lumMod val="50000"/>
                  </a:srgbClr>
                </a:solidFill>
              </a:rPr>
              <a:t>Mapping</a:t>
            </a:r>
            <a:endParaRPr lang="en-US" sz="1600" b="1" dirty="0">
              <a:solidFill>
                <a:srgbClr val="FCFCFC">
                  <a:lumMod val="50000"/>
                </a:srgbClr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sz="1600" dirty="0" smtClean="0">
              <a:solidFill>
                <a:schemeClr val="tx2"/>
              </a:solidFill>
            </a:endParaRPr>
          </a:p>
        </p:txBody>
      </p:sp>
      <p:grpSp>
        <p:nvGrpSpPr>
          <p:cNvPr id="39" name="Group 10"/>
          <p:cNvGrpSpPr/>
          <p:nvPr/>
        </p:nvGrpSpPr>
        <p:grpSpPr>
          <a:xfrm>
            <a:off x="4849464" y="3757876"/>
            <a:ext cx="612000" cy="612000"/>
            <a:chOff x="5773542" y="1776265"/>
            <a:chExt cx="826181" cy="826181"/>
          </a:xfrm>
        </p:grpSpPr>
        <p:sp>
          <p:nvSpPr>
            <p:cNvPr id="40" name="Oval 24"/>
            <p:cNvSpPr/>
            <p:nvPr/>
          </p:nvSpPr>
          <p:spPr>
            <a:xfrm>
              <a:off x="5773542" y="1776265"/>
              <a:ext cx="826181" cy="8261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 22"/>
            <p:cNvSpPr>
              <a:spLocks noEditPoints="1"/>
            </p:cNvSpPr>
            <p:nvPr/>
          </p:nvSpPr>
          <p:spPr bwMode="auto">
            <a:xfrm>
              <a:off x="5989302" y="1999111"/>
              <a:ext cx="394661" cy="394133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7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endParaRPr lang="en-US" sz="17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5594364" y="3834325"/>
            <a:ext cx="2952328" cy="8938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1600" b="1" dirty="0" smtClean="0">
                <a:solidFill>
                  <a:schemeClr val="bg2">
                    <a:lumMod val="50000"/>
                  </a:schemeClr>
                </a:solidFill>
              </a:rPr>
            </a:b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  <p:sp>
        <p:nvSpPr>
          <p:cNvPr id="7" name="Title 13"/>
          <p:cNvSpPr>
            <a:spLocks noGrp="1"/>
          </p:cNvSpPr>
          <p:nvPr>
            <p:ph type="title"/>
          </p:nvPr>
        </p:nvSpPr>
        <p:spPr>
          <a:xfrm>
            <a:off x="457200" y="368463"/>
            <a:ext cx="8229600" cy="532285"/>
          </a:xfrm>
        </p:spPr>
        <p:txBody>
          <a:bodyPr>
            <a:noAutofit/>
          </a:bodyPr>
          <a:lstStyle/>
          <a:p>
            <a:r>
              <a:rPr lang="en-US" dirty="0" err="1" smtClean="0"/>
              <a:t>Problemstellung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-114" t="17561" b="9590"/>
          <a:stretch/>
        </p:blipFill>
        <p:spPr>
          <a:xfrm>
            <a:off x="1382750" y="1015399"/>
            <a:ext cx="6418167" cy="347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8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SCM </a:t>
            </a:r>
            <a:r>
              <a:rPr lang="de-DE" dirty="0" err="1" smtClean="0"/>
              <a:t>as</a:t>
            </a:r>
            <a:r>
              <a:rPr lang="de-DE" dirty="0" smtClean="0"/>
              <a:t> a Data </a:t>
            </a:r>
            <a:r>
              <a:rPr lang="de-DE" dirty="0" err="1" smtClean="0"/>
              <a:t>Product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de-DE" dirty="0"/>
              <a:t>#SCM </a:t>
            </a:r>
            <a:r>
              <a:rPr lang="de-DE" dirty="0" err="1"/>
              <a:t>as</a:t>
            </a:r>
            <a:r>
              <a:rPr lang="de-DE" dirty="0"/>
              <a:t> a Data-</a:t>
            </a:r>
            <a:r>
              <a:rPr lang="de-DE" dirty="0" err="1"/>
              <a:t>Product</a:t>
            </a:r>
            <a:r>
              <a:rPr lang="de-DE" dirty="0"/>
              <a:t> hat das Ziel die Prozesse rund um das SCM mit mehr Datenintelligenz zu füllen, um </a:t>
            </a:r>
            <a:r>
              <a:rPr lang="de-DE" b="1" dirty="0"/>
              <a:t>passgenaue</a:t>
            </a:r>
            <a:r>
              <a:rPr lang="de-DE" dirty="0"/>
              <a:t> und </a:t>
            </a:r>
            <a:r>
              <a:rPr lang="de-DE" b="1" dirty="0"/>
              <a:t>wertvolle</a:t>
            </a:r>
            <a:r>
              <a:rPr lang="de-DE" dirty="0"/>
              <a:t> Informationen </a:t>
            </a:r>
            <a:r>
              <a:rPr lang="de-DE" b="1" dirty="0"/>
              <a:t>schneller</a:t>
            </a:r>
            <a:r>
              <a:rPr lang="de-DE" dirty="0"/>
              <a:t> und </a:t>
            </a:r>
            <a:r>
              <a:rPr lang="de-DE" b="1" dirty="0"/>
              <a:t>präziser</a:t>
            </a:r>
            <a:r>
              <a:rPr lang="de-DE" dirty="0"/>
              <a:t> den Zielgruppen zur Verfügung zu stellen.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Produktdetails: </a:t>
            </a:r>
            <a:r>
              <a:rPr lang="de-DE" dirty="0"/>
              <a:t>Entscheidungsunterstützung für Interessenten des Studiengangs</a:t>
            </a:r>
          </a:p>
          <a:p>
            <a:r>
              <a:rPr lang="de-DE" b="1" dirty="0"/>
              <a:t>Support: </a:t>
            </a:r>
            <a:r>
              <a:rPr lang="de-DE" dirty="0"/>
              <a:t>Direkte und schnelle Antworten auf organisatorische Fragen</a:t>
            </a:r>
          </a:p>
          <a:p>
            <a:r>
              <a:rPr lang="de-DE" b="1" dirty="0"/>
              <a:t>Feedback: </a:t>
            </a:r>
            <a:r>
              <a:rPr lang="de-DE" dirty="0"/>
              <a:t>Datenbasiertes Feedback und engere Bindung zwischen Nutzern (Studenten) und Hersteller (Professoren) für kontinuierliche Weiterentwicklung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u="sng" dirty="0"/>
              <a:t>Zielgruppe:</a:t>
            </a:r>
          </a:p>
          <a:p>
            <a:r>
              <a:rPr lang="de-DE" dirty="0"/>
              <a:t>SCM Kandidaten, SCM </a:t>
            </a:r>
            <a:r>
              <a:rPr lang="de-DE" dirty="0" smtClean="0"/>
              <a:t>Studenten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023" y="3705576"/>
            <a:ext cx="1138826" cy="10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Ergebnis Projekt 1 </a:t>
            </a:r>
            <a:br>
              <a:rPr lang="de-DE" dirty="0" smtClean="0"/>
            </a:br>
            <a:r>
              <a:rPr lang="de-DE" sz="2000" dirty="0" smtClean="0"/>
              <a:t>Customer Journey</a:t>
            </a:r>
            <a:endParaRPr lang="de-DE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28478" cy="3394472"/>
          </a:xfrm>
        </p:spPr>
        <p:txBody>
          <a:bodyPr/>
          <a:lstStyle/>
          <a:p>
            <a:r>
              <a:rPr lang="de-DE" dirty="0"/>
              <a:t>SCM als Data </a:t>
            </a:r>
            <a:r>
              <a:rPr lang="de-DE" dirty="0" err="1"/>
              <a:t>Product</a:t>
            </a:r>
            <a:r>
              <a:rPr lang="de-DE" dirty="0"/>
              <a:t> hat das Ziel in einer Customer Journey die Post-Service Periode in die Service Journey zu integrieren.</a:t>
            </a:r>
          </a:p>
          <a:p>
            <a:endParaRPr lang="de-DE" dirty="0"/>
          </a:p>
          <a:p>
            <a:r>
              <a:rPr lang="de-DE" dirty="0"/>
              <a:t>Die </a:t>
            </a:r>
            <a:r>
              <a:rPr lang="de-DE" dirty="0" err="1"/>
              <a:t>Pre</a:t>
            </a:r>
            <a:r>
              <a:rPr lang="de-DE" dirty="0"/>
              <a:t>-Service Periode soll soweit modifiziert werden, so dass sie lediglich Zugangspunkt zur Service – Journey fungiert. (bspw. über die Homepage)</a:t>
            </a:r>
          </a:p>
          <a:p>
            <a:endParaRPr lang="de-DE" dirty="0"/>
          </a:p>
          <a:p>
            <a:r>
              <a:rPr lang="de-DE" dirty="0"/>
              <a:t>So soll dem Service-Nutzer der Eindruck vermittelt werden, dass er kontinuierlich mit dem Service verbunden ist.</a:t>
            </a:r>
          </a:p>
          <a:p>
            <a:endParaRPr lang="de-DE" dirty="0"/>
          </a:p>
        </p:txBody>
      </p:sp>
      <p:pic>
        <p:nvPicPr>
          <p:cNvPr id="7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394" y="1463619"/>
            <a:ext cx="2932132" cy="1950271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8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53" y="2733675"/>
            <a:ext cx="2933700" cy="24098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Ergebnis Projekt </a:t>
            </a:r>
            <a:r>
              <a:rPr lang="de-DE" dirty="0" smtClean="0"/>
              <a:t>1</a:t>
            </a:r>
            <a:br>
              <a:rPr lang="de-DE" dirty="0" smtClean="0"/>
            </a:br>
            <a:r>
              <a:rPr lang="de-DE" sz="2000" dirty="0" err="1"/>
              <a:t>Touchpoints</a:t>
            </a:r>
            <a:endParaRPr lang="de-DE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Ergebnis Umfrage zu </a:t>
            </a:r>
            <a:r>
              <a:rPr lang="de-DE" b="1" dirty="0" err="1" smtClean="0"/>
              <a:t>Touchpoints</a:t>
            </a:r>
            <a:r>
              <a:rPr lang="de-DE" b="1" dirty="0" smtClean="0"/>
              <a:t>:</a:t>
            </a:r>
          </a:p>
          <a:p>
            <a:r>
              <a:rPr lang="de-DE" dirty="0" smtClean="0"/>
              <a:t>Infos </a:t>
            </a:r>
            <a:r>
              <a:rPr lang="de-DE" dirty="0"/>
              <a:t>von der Webseite kaum </a:t>
            </a:r>
            <a:r>
              <a:rPr lang="de-DE" dirty="0" smtClean="0"/>
              <a:t>genutzt.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b="1" dirty="0" smtClean="0">
                <a:solidFill>
                  <a:srgbClr val="FCFCFC">
                    <a:lumMod val="50000"/>
                  </a:srgbClr>
                </a:solidFill>
              </a:rPr>
              <a:t>Wiederhalt Fragen aus FAQ per Mail an Studiendekan</a:t>
            </a:r>
            <a:endParaRPr lang="de-DE" dirty="0" smtClean="0"/>
          </a:p>
          <a:p>
            <a:r>
              <a:rPr lang="de-DE" dirty="0"/>
              <a:t>V</a:t>
            </a:r>
            <a:r>
              <a:rPr lang="de-DE" dirty="0" smtClean="0"/>
              <a:t>erteilte </a:t>
            </a:r>
            <a:r>
              <a:rPr lang="de-DE" dirty="0"/>
              <a:t>Hochschulservices, z.B. </a:t>
            </a:r>
            <a:r>
              <a:rPr lang="de-DE" dirty="0" err="1" smtClean="0"/>
              <a:t>WebUntis</a:t>
            </a:r>
            <a:r>
              <a:rPr lang="de-DE" dirty="0"/>
              <a:t>, </a:t>
            </a:r>
            <a:r>
              <a:rPr lang="de-DE" dirty="0" smtClean="0"/>
              <a:t>teilweise unbekannt.</a:t>
            </a:r>
            <a:endParaRPr lang="de-DE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b="1" dirty="0" smtClean="0"/>
              <a:t>Terminplanung wurde von </a:t>
            </a:r>
            <a:r>
              <a:rPr lang="de-DE" b="1" dirty="0" err="1" smtClean="0"/>
              <a:t>WebUntis</a:t>
            </a:r>
            <a:r>
              <a:rPr lang="de-DE" b="1" dirty="0" smtClean="0"/>
              <a:t> auf Google </a:t>
            </a:r>
            <a:r>
              <a:rPr lang="de-DE" b="1" dirty="0" err="1" smtClean="0"/>
              <a:t>Calendar</a:t>
            </a:r>
            <a:r>
              <a:rPr lang="de-DE" b="1" dirty="0" smtClean="0"/>
              <a:t> umgestellt.</a:t>
            </a:r>
            <a:endParaRPr lang="de-DE" b="1" dirty="0"/>
          </a:p>
          <a:p>
            <a:pPr marL="0" indent="0">
              <a:buNone/>
            </a:pPr>
            <a:r>
              <a:rPr lang="de-DE" b="1" dirty="0" smtClean="0"/>
              <a:t>Direkte Kommunikation </a:t>
            </a:r>
            <a:r>
              <a:rPr lang="de-DE" dirty="0" smtClean="0"/>
              <a:t>zwischen Studierenden kompensiert geringe Akzeptanz der Website und </a:t>
            </a:r>
            <a:r>
              <a:rPr lang="de-DE" dirty="0"/>
              <a:t>S</a:t>
            </a:r>
            <a:r>
              <a:rPr lang="de-DE" dirty="0" smtClean="0"/>
              <a:t>ervices.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smtClean="0"/>
              <a:t>Ziel</a:t>
            </a:r>
            <a:r>
              <a:rPr lang="de-DE" b="1" dirty="0"/>
              <a:t>: </a:t>
            </a:r>
            <a:r>
              <a:rPr lang="de-DE" dirty="0" smtClean="0"/>
              <a:t>Das</a:t>
            </a:r>
            <a:r>
              <a:rPr lang="de-DE" b="1" dirty="0" smtClean="0"/>
              <a:t> </a:t>
            </a:r>
            <a:r>
              <a:rPr lang="de-DE" dirty="0" smtClean="0"/>
              <a:t>Data </a:t>
            </a:r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/>
              <a:t>ist </a:t>
            </a:r>
            <a:r>
              <a:rPr lang="de-DE" i="1" dirty="0"/>
              <a:t>Wissensexperte</a:t>
            </a:r>
            <a:r>
              <a:rPr lang="de-DE" dirty="0"/>
              <a:t> und ständig in Kontakt mit </a:t>
            </a:r>
            <a:r>
              <a:rPr lang="de-DE" dirty="0" smtClean="0"/>
              <a:t>den</a:t>
            </a:r>
          </a:p>
          <a:p>
            <a:pPr marL="0" indent="0">
              <a:buNone/>
            </a:pPr>
            <a:r>
              <a:rPr lang="de-DE" dirty="0" smtClean="0"/>
              <a:t>Studierenden. Dadurch </a:t>
            </a:r>
            <a:r>
              <a:rPr lang="de-DE" dirty="0"/>
              <a:t>entsteht der Eindruck, dass man </a:t>
            </a:r>
            <a:r>
              <a:rPr lang="de-DE" dirty="0" smtClean="0"/>
              <a:t>ständig im Service </a:t>
            </a:r>
            <a:r>
              <a:rPr lang="de-DE" dirty="0"/>
              <a:t>ist</a:t>
            </a:r>
            <a:r>
              <a:rPr lang="de-DE" dirty="0" smtClean="0"/>
              <a:t>. 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000" dirty="0" smtClean="0"/>
              <a:t>Realisierung </a:t>
            </a:r>
            <a:r>
              <a:rPr lang="de-DE" sz="2000" dirty="0"/>
              <a:t>durch neuen </a:t>
            </a:r>
            <a:r>
              <a:rPr lang="de-DE" sz="2000" dirty="0" err="1"/>
              <a:t>Touchpoint</a:t>
            </a:r>
            <a:r>
              <a:rPr lang="de-DE" sz="2000" dirty="0"/>
              <a:t>: </a:t>
            </a:r>
            <a:r>
              <a:rPr lang="de-DE" sz="2000" b="1" dirty="0" err="1" smtClean="0">
                <a:solidFill>
                  <a:schemeClr val="accent1">
                    <a:lumMod val="75000"/>
                  </a:schemeClr>
                </a:solidFill>
              </a:rPr>
              <a:t>Chatbot</a:t>
            </a:r>
            <a:endParaRPr lang="de-DE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10/6/2017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2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Projekt 2 </a:t>
            </a:r>
            <a:br>
              <a:rPr lang="de-DE" dirty="0" smtClean="0"/>
            </a:br>
            <a:r>
              <a:rPr lang="de-DE" sz="2000" dirty="0"/>
              <a:t>3 Day Challenge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88" y="1125809"/>
            <a:ext cx="2545556" cy="3394075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795" y="1132158"/>
            <a:ext cx="4529254" cy="339694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850" y="26128"/>
            <a:ext cx="279346" cy="32272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34989" y="2332303"/>
            <a:ext cx="430334" cy="38768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" y="286506"/>
            <a:ext cx="415048" cy="42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3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97220">
            <a:off x="2623194" y="1601556"/>
            <a:ext cx="1098374" cy="111162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70318">
            <a:off x="2245004" y="3490959"/>
            <a:ext cx="1138826" cy="102596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 Day Challenge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81" y="1289921"/>
            <a:ext cx="5725221" cy="3214932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9921"/>
            <a:ext cx="2415364" cy="3214932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0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Chatbots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57695"/>
            <a:ext cx="4525433" cy="3394075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10/6/2017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5072139" y="1063229"/>
            <a:ext cx="37057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Kriterien: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Programmierung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Zielgruppe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Verfügbare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Plattform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Time </a:t>
            </a:r>
            <a:r>
              <a:rPr lang="de-DE" dirty="0" err="1" smtClean="0"/>
              <a:t>to</a:t>
            </a:r>
            <a:r>
              <a:rPr lang="de-DE" dirty="0" smtClean="0"/>
              <a:t>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…</a:t>
            </a:r>
          </a:p>
          <a:p>
            <a:r>
              <a:rPr lang="de-DE" b="1" dirty="0" smtClean="0"/>
              <a:t>Auswahl:</a:t>
            </a:r>
            <a:endParaRPr lang="de-DE" dirty="0" smtClean="0"/>
          </a:p>
          <a:p>
            <a:r>
              <a:rPr lang="de-DE" strike="sngStrike" dirty="0" err="1" smtClean="0"/>
              <a:t>Pandorabot</a:t>
            </a:r>
            <a:endParaRPr lang="de-DE" strike="sngStrike" dirty="0" smtClean="0"/>
          </a:p>
          <a:p>
            <a:r>
              <a:rPr lang="de-DE" strike="sngStrike" dirty="0" smtClean="0"/>
              <a:t>Motion.ai</a:t>
            </a:r>
          </a:p>
          <a:p>
            <a:r>
              <a:rPr lang="de-DE" dirty="0" err="1" smtClean="0"/>
              <a:t>Chatfuel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585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st1">
      <a:dk1>
        <a:srgbClr val="5C5C5C"/>
      </a:dk1>
      <a:lt1>
        <a:sysClr val="window" lastClr="FFFFFF"/>
      </a:lt1>
      <a:dk2>
        <a:srgbClr val="3F3F3F"/>
      </a:dk2>
      <a:lt2>
        <a:srgbClr val="FCFCFC"/>
      </a:lt2>
      <a:accent1>
        <a:srgbClr val="13A9B9"/>
      </a:accent1>
      <a:accent2>
        <a:srgbClr val="525068"/>
      </a:accent2>
      <a:accent3>
        <a:srgbClr val="FF9933"/>
      </a:accent3>
      <a:accent4>
        <a:srgbClr val="FF5050"/>
      </a:accent4>
      <a:accent5>
        <a:srgbClr val="333399"/>
      </a:accent5>
      <a:accent6>
        <a:srgbClr val="33CC33"/>
      </a:accent6>
      <a:hlink>
        <a:srgbClr val="9D9D9D"/>
      </a:hlink>
      <a:folHlink>
        <a:srgbClr val="BDBDBD"/>
      </a:folHlink>
    </a:clrScheme>
    <a:fontScheme name="Mayas Fonts">
      <a:majorFont>
        <a:latin typeface="Source Sans Pro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</Words>
  <Application>Microsoft Office PowerPoint</Application>
  <PresentationFormat>Bildschirmpräsentation (16:9)</PresentationFormat>
  <Paragraphs>118</Paragraphs>
  <Slides>17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Source Sans Pro Light</vt:lpstr>
      <vt:lpstr>Wingdings</vt:lpstr>
      <vt:lpstr>Office Theme</vt:lpstr>
      <vt:lpstr>Projekt 2: SCM as a Data Product - Chatbot </vt:lpstr>
      <vt:lpstr>Agenda</vt:lpstr>
      <vt:lpstr>Problemstellung</vt:lpstr>
      <vt:lpstr>SCM as a Data Product</vt:lpstr>
      <vt:lpstr>Ergebnis Projekt 1  Customer Journey</vt:lpstr>
      <vt:lpstr>Ergebnis Projekt 1 Touchpoints</vt:lpstr>
      <vt:lpstr>Projekt 2  3 Day Challenge</vt:lpstr>
      <vt:lpstr>3 Day Challenge</vt:lpstr>
      <vt:lpstr>Chatbots </vt:lpstr>
      <vt:lpstr>Livedemo - SCOTTY</vt:lpstr>
      <vt:lpstr>Architektur SCOTTY</vt:lpstr>
      <vt:lpstr>Mapping Projekt 1 auf 2</vt:lpstr>
      <vt:lpstr>Fazit</vt:lpstr>
      <vt:lpstr>Questions &amp; Answers</vt:lpstr>
      <vt:lpstr>Backup</vt:lpstr>
      <vt:lpstr>Knowledgebase</vt:lpstr>
      <vt:lpstr>Customer Journey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EAMEJIA</dc:creator>
  <cp:lastModifiedBy>badr</cp:lastModifiedBy>
  <cp:revision>525</cp:revision>
  <dcterms:created xsi:type="dcterms:W3CDTF">2014-02-03T20:55:49Z</dcterms:created>
  <dcterms:modified xsi:type="dcterms:W3CDTF">2017-10-05T20:05:10Z</dcterms:modified>
</cp:coreProperties>
</file>